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1115" r:id="rId2"/>
    <p:sldId id="1859" r:id="rId3"/>
    <p:sldId id="1116" r:id="rId4"/>
    <p:sldId id="1232" r:id="rId5"/>
    <p:sldId id="1212" r:id="rId6"/>
    <p:sldId id="1234" r:id="rId7"/>
    <p:sldId id="1235" r:id="rId8"/>
    <p:sldId id="1236" r:id="rId9"/>
    <p:sldId id="1213" r:id="rId10"/>
    <p:sldId id="941" r:id="rId11"/>
    <p:sldId id="942" r:id="rId12"/>
    <p:sldId id="943" r:id="rId13"/>
    <p:sldId id="1857" r:id="rId14"/>
    <p:sldId id="1858" r:id="rId15"/>
    <p:sldId id="1216" r:id="rId16"/>
    <p:sldId id="1215" r:id="rId17"/>
    <p:sldId id="1230" r:id="rId18"/>
    <p:sldId id="1217" r:id="rId19"/>
    <p:sldId id="1000" r:id="rId20"/>
    <p:sldId id="1233" r:id="rId21"/>
    <p:sldId id="1229" r:id="rId22"/>
    <p:sldId id="1633" r:id="rId23"/>
    <p:sldId id="1219" r:id="rId24"/>
    <p:sldId id="271" r:id="rId25"/>
    <p:sldId id="276" r:id="rId26"/>
    <p:sldId id="981" r:id="rId27"/>
    <p:sldId id="278" r:id="rId28"/>
    <p:sldId id="992" r:id="rId29"/>
    <p:sldId id="279" r:id="rId30"/>
    <p:sldId id="947" r:id="rId31"/>
    <p:sldId id="955" r:id="rId32"/>
    <p:sldId id="989" r:id="rId33"/>
    <p:sldId id="990" r:id="rId34"/>
    <p:sldId id="988" r:id="rId35"/>
    <p:sldId id="926" r:id="rId36"/>
    <p:sldId id="995" r:id="rId37"/>
    <p:sldId id="927" r:id="rId38"/>
    <p:sldId id="998" r:id="rId39"/>
    <p:sldId id="997" r:id="rId40"/>
    <p:sldId id="928" r:id="rId41"/>
    <p:sldId id="948" r:id="rId42"/>
    <p:sldId id="956" r:id="rId43"/>
    <p:sldId id="993" r:id="rId44"/>
    <p:sldId id="957" r:id="rId45"/>
    <p:sldId id="999" r:id="rId46"/>
    <p:sldId id="929" r:id="rId47"/>
    <p:sldId id="962" r:id="rId48"/>
    <p:sldId id="163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0"/>
    <p:restoredTop sz="96327"/>
  </p:normalViewPr>
  <p:slideViewPr>
    <p:cSldViewPr snapToGrid="0">
      <p:cViewPr varScale="1">
        <p:scale>
          <a:sx n="128" d="100"/>
          <a:sy n="128" d="100"/>
        </p:scale>
        <p:origin x="448"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10/18/23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10/18/23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10/18/23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10/18/23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10/18/23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10/18/23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10/18/23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10/18/23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10/18/23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10/18/23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10/18/23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10/18/23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10/18/23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0.png"/><Relationship Id="rId7" Type="http://schemas.openxmlformats.org/officeDocument/2006/relationships/image" Target="../media/image34.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33.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huggingface.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10</a:t>
            </a:fld>
            <a:endParaRPr lang="en-US"/>
          </a:p>
        </p:txBody>
      </p:sp>
    </p:spTree>
    <p:extLst>
      <p:ext uri="{BB962C8B-B14F-4D97-AF65-F5344CB8AC3E}">
        <p14:creationId xmlns:p14="http://schemas.microsoft.com/office/powerpoint/2010/main" val="34470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11</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12</a:t>
            </a:fld>
            <a:endParaRPr lang="en-US"/>
          </a:p>
        </p:txBody>
      </p:sp>
    </p:spTree>
    <p:extLst>
      <p:ext uri="{BB962C8B-B14F-4D97-AF65-F5344CB8AC3E}">
        <p14:creationId xmlns:p14="http://schemas.microsoft.com/office/powerpoint/2010/main" val="424720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15</a:t>
            </a:fld>
            <a:endParaRPr lang="en-US"/>
          </a:p>
        </p:txBody>
      </p:sp>
    </p:spTree>
    <p:extLst>
      <p:ext uri="{BB962C8B-B14F-4D97-AF65-F5344CB8AC3E}">
        <p14:creationId xmlns:p14="http://schemas.microsoft.com/office/powerpoint/2010/main" val="211436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16</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17</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18</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inference/fit, fine-tuning/predict (Ken)</a:t>
            </a:r>
          </a:p>
          <a:p>
            <a:r>
              <a:rPr lang="en-US" dirty="0"/>
              <a:t> IR: indexing, query, ranking (</a:t>
            </a:r>
            <a:r>
              <a:rPr lang="en-US" dirty="0" err="1"/>
              <a:t>tf-idf</a:t>
            </a:r>
            <a:r>
              <a:rPr lang="en-US" dirty="0"/>
              <a:t>, out-the-box BM25, etc.) (Omar)</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20</a:t>
            </a:fld>
            <a:endParaRPr lang="en-US"/>
          </a:p>
        </p:txBody>
      </p:sp>
    </p:spTree>
    <p:extLst>
      <p:ext uri="{BB962C8B-B14F-4D97-AF65-F5344CB8AC3E}">
        <p14:creationId xmlns:p14="http://schemas.microsoft.com/office/powerpoint/2010/main" val="212463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21</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23</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extLst>
              <p:ext uri="{D42A27DB-BD31-4B8C-83A1-F6EECF244321}">
                <p14:modId xmlns:p14="http://schemas.microsoft.com/office/powerpoint/2010/main" val="1770653693"/>
              </p:ext>
            </p:extLst>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extLst>
              <p:ext uri="{D42A27DB-BD31-4B8C-83A1-F6EECF244321}">
                <p14:modId xmlns:p14="http://schemas.microsoft.com/office/powerpoint/2010/main" val="1889119061"/>
              </p:ext>
            </p:extLst>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1578-5854-3667-6A38-FE2A16C971E9}"/>
              </a:ext>
            </a:extLst>
          </p:cNvPr>
          <p:cNvSpPr>
            <a:spLocks noGrp="1"/>
          </p:cNvSpPr>
          <p:nvPr>
            <p:ph type="title"/>
          </p:nvPr>
        </p:nvSpPr>
        <p:spPr/>
        <p:txBody>
          <a:bodyPr/>
          <a:lstStyle/>
          <a:p>
            <a:r>
              <a:rPr lang="en-US" dirty="0"/>
              <a:t>Hard: </a:t>
            </a:r>
            <a:br>
              <a:rPr lang="en-US" dirty="0"/>
            </a:br>
            <a:r>
              <a:rPr lang="en-US" dirty="0"/>
              <a:t>Pre-Training Large Language Models (LLMs)</a:t>
            </a:r>
          </a:p>
        </p:txBody>
      </p:sp>
      <p:pic>
        <p:nvPicPr>
          <p:cNvPr id="5" name="Google Shape;239;p19">
            <a:extLst>
              <a:ext uri="{FF2B5EF4-FFF2-40B4-BE49-F238E27FC236}">
                <a16:creationId xmlns:a16="http://schemas.microsoft.com/office/drawing/2014/main" id="{FE979315-1148-ACF0-C1FC-F31A34E3369B}"/>
              </a:ext>
            </a:extLst>
          </p:cNvPr>
          <p:cNvPicPr preferRelativeResize="0">
            <a:picLocks noGrp="1"/>
          </p:cNvPicPr>
          <p:nvPr>
            <p:ph sz="half" idx="1"/>
          </p:nvPr>
        </p:nvPicPr>
        <p:blipFill rotWithShape="1">
          <a:blip r:embed="rId2">
            <a:alphaModFix/>
          </a:blip>
          <a:srcRect/>
          <a:stretch/>
        </p:blipFill>
        <p:spPr>
          <a:xfrm>
            <a:off x="285034" y="2495837"/>
            <a:ext cx="6031041" cy="2601072"/>
          </a:xfrm>
          <a:prstGeom prst="rect">
            <a:avLst/>
          </a:prstGeom>
          <a:noFill/>
          <a:ln>
            <a:noFill/>
          </a:ln>
        </p:spPr>
      </p:pic>
      <p:pic>
        <p:nvPicPr>
          <p:cNvPr id="10" name="Content Placeholder 9">
            <a:extLst>
              <a:ext uri="{FF2B5EF4-FFF2-40B4-BE49-F238E27FC236}">
                <a16:creationId xmlns:a16="http://schemas.microsoft.com/office/drawing/2014/main" id="{6460563C-6F76-986A-C513-5059FD77E007}"/>
              </a:ext>
            </a:extLst>
          </p:cNvPr>
          <p:cNvPicPr>
            <a:picLocks noGrp="1" noChangeAspect="1"/>
          </p:cNvPicPr>
          <p:nvPr>
            <p:ph sz="half" idx="2"/>
          </p:nvPr>
        </p:nvPicPr>
        <p:blipFill>
          <a:blip r:embed="rId3"/>
          <a:stretch>
            <a:fillRect/>
          </a:stretch>
        </p:blipFill>
        <p:spPr>
          <a:xfrm>
            <a:off x="6587331" y="1825625"/>
            <a:ext cx="4351338" cy="4351338"/>
          </a:xfrm>
        </p:spPr>
      </p:pic>
      <p:sp>
        <p:nvSpPr>
          <p:cNvPr id="11" name="TextBox 10">
            <a:extLst>
              <a:ext uri="{FF2B5EF4-FFF2-40B4-BE49-F238E27FC236}">
                <a16:creationId xmlns:a16="http://schemas.microsoft.com/office/drawing/2014/main" id="{F65FEE9A-D86D-50A9-1997-892E6475F2AF}"/>
              </a:ext>
            </a:extLst>
          </p:cNvPr>
          <p:cNvSpPr txBox="1"/>
          <p:nvPr/>
        </p:nvSpPr>
        <p:spPr>
          <a:xfrm rot="16200000">
            <a:off x="10016525" y="2892378"/>
            <a:ext cx="703911" cy="369332"/>
          </a:xfrm>
          <a:prstGeom prst="rect">
            <a:avLst/>
          </a:prstGeom>
          <a:noFill/>
        </p:spPr>
        <p:txBody>
          <a:bodyPr wrap="none" rtlCol="0">
            <a:spAutoFit/>
          </a:bodyPr>
          <a:lstStyle/>
          <a:p>
            <a:r>
              <a:rPr lang="en-US" dirty="0" err="1"/>
              <a:t>PaLM</a:t>
            </a:r>
            <a:endParaRPr lang="en-US" dirty="0"/>
          </a:p>
        </p:txBody>
      </p:sp>
      <p:sp>
        <p:nvSpPr>
          <p:cNvPr id="12" name="TextBox 11">
            <a:extLst>
              <a:ext uri="{FF2B5EF4-FFF2-40B4-BE49-F238E27FC236}">
                <a16:creationId xmlns:a16="http://schemas.microsoft.com/office/drawing/2014/main" id="{86DC95D6-91FF-6B47-872A-2E7FE00C55D1}"/>
              </a:ext>
            </a:extLst>
          </p:cNvPr>
          <p:cNvSpPr txBox="1"/>
          <p:nvPr/>
        </p:nvSpPr>
        <p:spPr>
          <a:xfrm rot="16200000">
            <a:off x="7005187" y="4541751"/>
            <a:ext cx="851067" cy="369332"/>
          </a:xfrm>
          <a:prstGeom prst="rect">
            <a:avLst/>
          </a:prstGeom>
          <a:noFill/>
        </p:spPr>
        <p:txBody>
          <a:bodyPr wrap="none" rtlCol="0">
            <a:spAutoFit/>
          </a:bodyPr>
          <a:lstStyle/>
          <a:p>
            <a:r>
              <a:rPr lang="en-US" dirty="0" err="1"/>
              <a:t>ResNet</a:t>
            </a:r>
            <a:endParaRPr lang="en-US" dirty="0"/>
          </a:p>
        </p:txBody>
      </p:sp>
      <p:sp>
        <p:nvSpPr>
          <p:cNvPr id="14" name="TextBox 13">
            <a:extLst>
              <a:ext uri="{FF2B5EF4-FFF2-40B4-BE49-F238E27FC236}">
                <a16:creationId xmlns:a16="http://schemas.microsoft.com/office/drawing/2014/main" id="{DF0C5F36-BF92-B2A1-DBAF-3DF4EF10F804}"/>
              </a:ext>
            </a:extLst>
          </p:cNvPr>
          <p:cNvSpPr txBox="1"/>
          <p:nvPr/>
        </p:nvSpPr>
        <p:spPr>
          <a:xfrm>
            <a:off x="8636472" y="2712318"/>
            <a:ext cx="729880" cy="369332"/>
          </a:xfrm>
          <a:prstGeom prst="rect">
            <a:avLst/>
          </a:prstGeom>
          <a:noFill/>
        </p:spPr>
        <p:txBody>
          <a:bodyPr wrap="none" rtlCol="0">
            <a:spAutoFit/>
          </a:bodyPr>
          <a:lstStyle/>
          <a:p>
            <a:r>
              <a:rPr lang="en-US" dirty="0"/>
              <a:t>GPT-3</a:t>
            </a:r>
          </a:p>
        </p:txBody>
      </p:sp>
      <p:sp>
        <p:nvSpPr>
          <p:cNvPr id="15" name="TextBox 14">
            <a:extLst>
              <a:ext uri="{FF2B5EF4-FFF2-40B4-BE49-F238E27FC236}">
                <a16:creationId xmlns:a16="http://schemas.microsoft.com/office/drawing/2014/main" id="{B5F0AC94-B51C-F32C-D37B-BCF5D8C73669}"/>
              </a:ext>
            </a:extLst>
          </p:cNvPr>
          <p:cNvSpPr txBox="1"/>
          <p:nvPr/>
        </p:nvSpPr>
        <p:spPr>
          <a:xfrm>
            <a:off x="9001412" y="3931552"/>
            <a:ext cx="729880" cy="369332"/>
          </a:xfrm>
          <a:prstGeom prst="rect">
            <a:avLst/>
          </a:prstGeom>
          <a:noFill/>
        </p:spPr>
        <p:txBody>
          <a:bodyPr wrap="none" rtlCol="0">
            <a:spAutoFit/>
          </a:bodyPr>
          <a:lstStyle/>
          <a:p>
            <a:r>
              <a:rPr lang="en-US" dirty="0"/>
              <a:t>GPT-2</a:t>
            </a:r>
          </a:p>
        </p:txBody>
      </p:sp>
      <p:sp>
        <p:nvSpPr>
          <p:cNvPr id="16" name="TextBox 15">
            <a:extLst>
              <a:ext uri="{FF2B5EF4-FFF2-40B4-BE49-F238E27FC236}">
                <a16:creationId xmlns:a16="http://schemas.microsoft.com/office/drawing/2014/main" id="{9773F47E-3266-5652-00EE-8EC11E153A0D}"/>
              </a:ext>
            </a:extLst>
          </p:cNvPr>
          <p:cNvSpPr txBox="1"/>
          <p:nvPr/>
        </p:nvSpPr>
        <p:spPr>
          <a:xfrm>
            <a:off x="9012772" y="4331938"/>
            <a:ext cx="656911" cy="369332"/>
          </a:xfrm>
          <a:prstGeom prst="rect">
            <a:avLst/>
          </a:prstGeom>
          <a:noFill/>
        </p:spPr>
        <p:txBody>
          <a:bodyPr wrap="none" rtlCol="0">
            <a:spAutoFit/>
          </a:bodyPr>
          <a:lstStyle/>
          <a:p>
            <a:r>
              <a:rPr lang="en-US" dirty="0"/>
              <a:t>BERT</a:t>
            </a:r>
          </a:p>
        </p:txBody>
      </p:sp>
      <p:sp>
        <p:nvSpPr>
          <p:cNvPr id="17" name="TextBox 16">
            <a:extLst>
              <a:ext uri="{FF2B5EF4-FFF2-40B4-BE49-F238E27FC236}">
                <a16:creationId xmlns:a16="http://schemas.microsoft.com/office/drawing/2014/main" id="{BC3424CA-F597-6C1B-7FEC-CC5A9D01377E}"/>
              </a:ext>
            </a:extLst>
          </p:cNvPr>
          <p:cNvSpPr txBox="1"/>
          <p:nvPr/>
        </p:nvSpPr>
        <p:spPr>
          <a:xfrm>
            <a:off x="149358" y="5231846"/>
            <a:ext cx="6916006" cy="954107"/>
          </a:xfrm>
          <a:prstGeom prst="rect">
            <a:avLst/>
          </a:prstGeom>
          <a:noFill/>
        </p:spPr>
        <p:txBody>
          <a:bodyPr wrap="square" rtlCol="0">
            <a:spAutoFit/>
          </a:bodyPr>
          <a:lstStyle/>
          <a:p>
            <a:r>
              <a:rPr lang="en-US" sz="2800" dirty="0"/>
              <a:t>Most users should not invest in pretraining </a:t>
            </a:r>
          </a:p>
          <a:p>
            <a:r>
              <a:rPr lang="en-US" sz="2800" dirty="0"/>
              <a:t>because growth (&amp; costs) are out of control</a:t>
            </a:r>
          </a:p>
        </p:txBody>
      </p:sp>
      <p:sp>
        <p:nvSpPr>
          <p:cNvPr id="3" name="Footer Placeholder 2">
            <a:extLst>
              <a:ext uri="{FF2B5EF4-FFF2-40B4-BE49-F238E27FC236}">
                <a16:creationId xmlns:a16="http://schemas.microsoft.com/office/drawing/2014/main" id="{F3F840DD-7BBE-3E8E-59C0-B995E0B9CE32}"/>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89058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extLst>
              <p:ext uri="{D42A27DB-BD31-4B8C-83A1-F6EECF244321}">
                <p14:modId xmlns:p14="http://schemas.microsoft.com/office/powerpoint/2010/main" val="3184452813"/>
              </p:ext>
            </p:extLst>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48</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5</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9</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5073</TotalTime>
  <Words>3005</Words>
  <Application>Microsoft Macintosh PowerPoint</Application>
  <PresentationFormat>Widescreen</PresentationFormat>
  <Paragraphs>581</Paragraphs>
  <Slides>48</Slides>
  <Notes>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Cambria Math</vt:lpstr>
      <vt:lpstr>Courier New</vt:lpstr>
      <vt:lpstr>Menlo</vt:lpstr>
      <vt:lpstr>Roboto</vt:lpstr>
      <vt:lpstr>Segoe UI</vt:lpstr>
      <vt:lpstr>Wingdings</vt:lpstr>
      <vt:lpstr>Office Theme</vt:lpstr>
      <vt:lpstr>The Easy,  the Hard  and the Ugly</vt:lpstr>
      <vt:lpstr>Easy: Outline</vt:lpstr>
      <vt:lpstr>Easy: If you are a Researcher/Practioner</vt:lpstr>
      <vt:lpstr>Resources</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Standard 3-Step Recipe</vt:lpstr>
      <vt:lpstr>Standard 3-Step Recipe</vt:lpstr>
      <vt:lpstr>Hard:  Pre-Training Large Language Models (LLMs)</vt:lpstr>
      <vt:lpstr>Standard 3-Step Recipe</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38</cp:revision>
  <dcterms:created xsi:type="dcterms:W3CDTF">2023-08-31T19:51:53Z</dcterms:created>
  <dcterms:modified xsi:type="dcterms:W3CDTF">2023-10-18T13:38:59Z</dcterms:modified>
</cp:coreProperties>
</file>